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6" r:id="rId2"/>
    <p:sldId id="392" r:id="rId3"/>
    <p:sldId id="370" r:id="rId4"/>
    <p:sldId id="384" r:id="rId5"/>
    <p:sldId id="388" r:id="rId6"/>
    <p:sldId id="390" r:id="rId7"/>
    <p:sldId id="393" r:id="rId8"/>
    <p:sldId id="396" r:id="rId9"/>
    <p:sldId id="397" r:id="rId10"/>
    <p:sldId id="398" r:id="rId11"/>
    <p:sldId id="400" r:id="rId12"/>
    <p:sldId id="399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5" orient="horz" pos="391" userDrawn="1">
          <p15:clr>
            <a:srgbClr val="A4A3A4"/>
          </p15:clr>
        </p15:guide>
        <p15:guide id="6" pos="302" userDrawn="1">
          <p15:clr>
            <a:srgbClr val="A4A3A4"/>
          </p15:clr>
        </p15:guide>
        <p15:guide id="7" pos="749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ciej Wojtczak" initials="MW" lastIdx="1" clrIdx="0">
    <p:extLst>
      <p:ext uri="{19B8F6BF-5375-455C-9EA6-DF929625EA0E}">
        <p15:presenceInfo xmlns:p15="http://schemas.microsoft.com/office/powerpoint/2012/main" userId="385866c0a8b81b2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EAEAEA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8" autoAdjust="0"/>
    <p:restoredTop sz="93712" autoAdjust="0"/>
  </p:normalViewPr>
  <p:slideViewPr>
    <p:cSldViewPr snapToGrid="0" showGuides="1">
      <p:cViewPr varScale="1">
        <p:scale>
          <a:sx n="60" d="100"/>
          <a:sy n="60" d="100"/>
        </p:scale>
        <p:origin x="1076" y="44"/>
      </p:cViewPr>
      <p:guideLst>
        <p:guide orient="horz" pos="2228"/>
        <p:guide pos="3840"/>
        <p:guide orient="horz" pos="391"/>
        <p:guide pos="302"/>
        <p:guide pos="74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B760F-CFAB-4845-B457-2D9B21F01655}" type="datetimeFigureOut">
              <a:rPr lang="pl-PL" smtClean="0"/>
              <a:t>09.12.2021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7FCFD-6289-4DF4-9011-57592EDD0A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3266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99890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16957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6934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6869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5664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0144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8735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4159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9836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3245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97939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7FCFD-6289-4DF4-9011-57592EDD0A6F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3777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EEB2C-39BF-4179-BA27-12D16BFC548A}" type="datetime1">
              <a:rPr lang="pl-PL" smtClean="0"/>
              <a:t>09.12.2021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9205905" y="6521451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7564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CE49-B96C-4D30-BA25-83E7EADCC4B6}" type="datetime1">
              <a:rPr lang="pl-PL" smtClean="0"/>
              <a:t>09.12.2021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865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D0F2-237C-4D1D-9BF5-5063A8C79F6C}" type="datetime1">
              <a:rPr lang="pl-PL" smtClean="0"/>
              <a:t>09.12.2021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409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72CCA-759D-408F-87E3-836090555783}" type="datetime1">
              <a:rPr lang="pl-PL" smtClean="0"/>
              <a:t>09.12.2021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265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D3B7F-F5EA-490A-9DD9-DAC261B3A2FF}" type="datetime1">
              <a:rPr lang="pl-PL" smtClean="0"/>
              <a:t>09.12.2021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732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8767-5A2D-48B4-9F96-0C0A7F440F0D}" type="datetime1">
              <a:rPr lang="pl-PL" smtClean="0"/>
              <a:t>09.12.2021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7782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CE5C-AD46-4A73-9502-178277F87294}" type="datetime1">
              <a:rPr lang="pl-PL" smtClean="0"/>
              <a:t>09.12.2021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897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2175-C2EB-41CC-9B1F-34BE0F3D0FC3}" type="datetime1">
              <a:rPr lang="pl-PL" smtClean="0"/>
              <a:t>09.12.2021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2621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F025-17AF-4CDC-963B-4C1238777A28}" type="datetime1">
              <a:rPr lang="pl-PL" smtClean="0"/>
              <a:t>09.12.2021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83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A12D-3FDD-4A92-889C-A01ED684C532}" type="datetime1">
              <a:rPr lang="pl-PL" smtClean="0"/>
              <a:t>09.12.2021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189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53AEA-BF05-4ECB-A2F7-C63EA3EA0EA2}" type="datetime1">
              <a:rPr lang="pl-PL" smtClean="0"/>
              <a:t>09.12.2021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899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B237B-8460-428A-B453-81FE09C8F28D}" type="datetime1">
              <a:rPr lang="pl-PL" smtClean="0"/>
              <a:t>09.12.2021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9AE34-6422-452E-B122-891326756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3685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praca@inotis.p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271791"/>
            <a:ext cx="1473601" cy="373615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469265" y="943429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469265" y="6475786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1</a:t>
            </a:fld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469265" y="943428"/>
            <a:ext cx="11422698" cy="553235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1079324" y="1995446"/>
            <a:ext cx="10497543" cy="122832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8800" b="1" dirty="0">
                <a:solidFill>
                  <a:schemeClr val="bg1"/>
                </a:solidFill>
              </a:rPr>
              <a:t>INOTIS</a:t>
            </a:r>
          </a:p>
          <a:p>
            <a:r>
              <a:rPr lang="pl-PL" sz="7200" b="1" dirty="0">
                <a:solidFill>
                  <a:schemeClr val="bg1"/>
                </a:solidFill>
              </a:rPr>
              <a:t>Likwidacja szkód</a:t>
            </a:r>
          </a:p>
        </p:txBody>
      </p:sp>
    </p:spTree>
    <p:extLst>
      <p:ext uri="{BB962C8B-B14F-4D97-AF65-F5344CB8AC3E}">
        <p14:creationId xmlns:p14="http://schemas.microsoft.com/office/powerpoint/2010/main" val="185040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271791"/>
            <a:ext cx="1473601" cy="373615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469265" y="943429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469265" y="6475786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ytuł 1"/>
          <p:cNvSpPr>
            <a:spLocks noGrp="1"/>
          </p:cNvSpPr>
          <p:nvPr>
            <p:ph type="ctrTitle"/>
          </p:nvPr>
        </p:nvSpPr>
        <p:spPr>
          <a:xfrm>
            <a:off x="2251069" y="132309"/>
            <a:ext cx="7936540" cy="660401"/>
          </a:xfrm>
        </p:spPr>
        <p:txBody>
          <a:bodyPr>
            <a:normAutofit/>
          </a:bodyPr>
          <a:lstStyle/>
          <a:p>
            <a:r>
              <a:rPr lang="pl-PL" sz="3600" b="1" dirty="0"/>
              <a:t>Co oferujemy?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10</a:t>
            </a:fld>
            <a:endParaRPr lang="pl-PL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517838" y="1201541"/>
            <a:ext cx="10644480" cy="6776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Dużą dawkę praktycznej wiedzy.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517837" y="1987309"/>
            <a:ext cx="10566723" cy="6776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Wynagrodzenie 20 zł brutto od kosztorysu.</a:t>
            </a:r>
          </a:p>
        </p:txBody>
      </p:sp>
      <p:sp>
        <p:nvSpPr>
          <p:cNvPr id="11" name="Tytuł 1"/>
          <p:cNvSpPr txBox="1">
            <a:spLocks/>
          </p:cNvSpPr>
          <p:nvPr/>
        </p:nvSpPr>
        <p:spPr>
          <a:xfrm>
            <a:off x="517837" y="2810808"/>
            <a:ext cx="10170261" cy="56042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Pracę w dowolnych godzinach do połączenia z nauką.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76049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271791"/>
            <a:ext cx="1473601" cy="373615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469265" y="943429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469265" y="6475786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ytuł 1"/>
          <p:cNvSpPr>
            <a:spLocks noGrp="1"/>
          </p:cNvSpPr>
          <p:nvPr>
            <p:ph type="ctrTitle"/>
          </p:nvPr>
        </p:nvSpPr>
        <p:spPr>
          <a:xfrm>
            <a:off x="2251069" y="132309"/>
            <a:ext cx="7936540" cy="660401"/>
          </a:xfrm>
        </p:spPr>
        <p:txBody>
          <a:bodyPr>
            <a:normAutofit/>
          </a:bodyPr>
          <a:lstStyle/>
          <a:p>
            <a:r>
              <a:rPr lang="pl-PL" sz="3600" b="1" dirty="0"/>
              <a:t>Dalsze kroki?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11</a:t>
            </a:fld>
            <a:endParaRPr lang="pl-PL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517838" y="1455541"/>
            <a:ext cx="10644480" cy="6776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Proszę wysłać CV na adres </a:t>
            </a:r>
            <a:r>
              <a:rPr lang="pl-PL" sz="2800" dirty="0">
                <a:hlinkClick r:id="rId4"/>
              </a:rPr>
              <a:t>praca@inotis.pl</a:t>
            </a:r>
            <a:r>
              <a:rPr lang="pl-PL" sz="2800" dirty="0"/>
              <a:t> 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489365" y="2391279"/>
            <a:ext cx="10932040" cy="6776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Po zebraniu grupy poinformujemy o dacie pierwszego terminu szkolenia.</a:t>
            </a:r>
          </a:p>
        </p:txBody>
      </p:sp>
      <p:sp>
        <p:nvSpPr>
          <p:cNvPr id="11" name="Tytuł 1"/>
          <p:cNvSpPr txBox="1">
            <a:spLocks/>
          </p:cNvSpPr>
          <p:nvPr/>
        </p:nvSpPr>
        <p:spPr>
          <a:xfrm>
            <a:off x="489365" y="3402789"/>
            <a:ext cx="10170261" cy="56042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I zaczynamy </a:t>
            </a:r>
            <a:r>
              <a:rPr lang="pl-PL" sz="2800" dirty="0">
                <a:sym typeface="Wingdings" panose="05000000000000000000" pitchFamily="2" charset="2"/>
              </a:rPr>
              <a:t>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10503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271791"/>
            <a:ext cx="1473601" cy="373615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469265" y="943429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469265" y="6475786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12</a:t>
            </a:fld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469265" y="943428"/>
            <a:ext cx="11422698" cy="553235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931842" y="1966070"/>
            <a:ext cx="10497543" cy="122832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7200" b="1" dirty="0">
                <a:solidFill>
                  <a:schemeClr val="bg1"/>
                </a:solidFill>
              </a:rPr>
              <a:t>Dziękujemy i zapraszam</a:t>
            </a:r>
          </a:p>
          <a:p>
            <a:r>
              <a:rPr lang="pl-PL" sz="7200" b="1" dirty="0">
                <a:solidFill>
                  <a:schemeClr val="bg1"/>
                </a:solidFill>
              </a:rPr>
              <a:t> do zadawania pytań</a:t>
            </a:r>
          </a:p>
        </p:txBody>
      </p:sp>
    </p:spTree>
    <p:extLst>
      <p:ext uri="{BB962C8B-B14F-4D97-AF65-F5344CB8AC3E}">
        <p14:creationId xmlns:p14="http://schemas.microsoft.com/office/powerpoint/2010/main" val="1753613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271791"/>
            <a:ext cx="1473601" cy="373615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469265" y="943429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469265" y="6475786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ytuł 1"/>
          <p:cNvSpPr>
            <a:spLocks noGrp="1"/>
          </p:cNvSpPr>
          <p:nvPr>
            <p:ph type="ctrTitle"/>
          </p:nvPr>
        </p:nvSpPr>
        <p:spPr>
          <a:xfrm>
            <a:off x="2251069" y="132309"/>
            <a:ext cx="7936540" cy="660401"/>
          </a:xfrm>
        </p:spPr>
        <p:txBody>
          <a:bodyPr>
            <a:normAutofit/>
          </a:bodyPr>
          <a:lstStyle/>
          <a:p>
            <a:r>
              <a:rPr lang="pl-PL" sz="3600" b="1" dirty="0"/>
              <a:t>Lider w likwidacji szkód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2</a:t>
            </a:fld>
            <a:endParaRPr lang="pl-PL" dirty="0"/>
          </a:p>
        </p:txBody>
      </p:sp>
      <p:pic>
        <p:nvPicPr>
          <p:cNvPr id="10" name="Obraz 9" descr="Obraz zawierający ściana, wewnątrz, sufit&#10;&#10;Opis wygenerowany przy bardzo wysokim poziomie pewności">
            <a:extLst>
              <a:ext uri="{FF2B5EF4-FFF2-40B4-BE49-F238E27FC236}">
                <a16:creationId xmlns:a16="http://schemas.microsoft.com/office/drawing/2014/main" id="{A8C84BA5-090F-48F8-BC6B-4BE85D3D2B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344" y="951293"/>
            <a:ext cx="4184436" cy="3122233"/>
          </a:xfrm>
          <a:prstGeom prst="rect">
            <a:avLst/>
          </a:prstGeom>
        </p:spPr>
      </p:pic>
      <p:pic>
        <p:nvPicPr>
          <p:cNvPr id="16" name="Obraz 15" descr="Obraz zawierający ściana, wewnątrz, cegła, budynek&#10;&#10;Opis wygenerowany przy bardzo wysokim poziomie pewności">
            <a:extLst>
              <a:ext uri="{FF2B5EF4-FFF2-40B4-BE49-F238E27FC236}">
                <a16:creationId xmlns:a16="http://schemas.microsoft.com/office/drawing/2014/main" id="{254DFADB-9A4B-4FBA-A717-AD1BCB0203B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05" y="1173154"/>
            <a:ext cx="3925163" cy="2943872"/>
          </a:xfrm>
          <a:prstGeom prst="rect">
            <a:avLst/>
          </a:prstGeom>
        </p:spPr>
      </p:pic>
      <p:pic>
        <p:nvPicPr>
          <p:cNvPr id="5" name="Obraz 4" descr="Obraz zawierający budynek, niebo, zewnętrzne&#10;&#10;Opis wygenerowany przy bardzo wysokim poziomie pewności">
            <a:extLst>
              <a:ext uri="{FF2B5EF4-FFF2-40B4-BE49-F238E27FC236}">
                <a16:creationId xmlns:a16="http://schemas.microsoft.com/office/drawing/2014/main" id="{DB40C9DA-2927-4208-9656-EC1BC8AA5F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552" y="3728743"/>
            <a:ext cx="6247253" cy="2381896"/>
          </a:xfrm>
          <a:prstGeom prst="rect">
            <a:avLst/>
          </a:prstGeom>
        </p:spPr>
      </p:pic>
      <p:pic>
        <p:nvPicPr>
          <p:cNvPr id="14" name="Obraz 13" descr="Obraz zawierający budynek, ogień, okno, przyroda&#10;&#10;Opis wygenerowany przy bardzo wysokim poziomie pewności">
            <a:extLst>
              <a:ext uri="{FF2B5EF4-FFF2-40B4-BE49-F238E27FC236}">
                <a16:creationId xmlns:a16="http://schemas.microsoft.com/office/drawing/2014/main" id="{4D57E77C-45AA-4664-9B52-831908B8C9E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298" y="3568425"/>
            <a:ext cx="3925163" cy="2612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77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271791"/>
            <a:ext cx="1473601" cy="373615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469265" y="943429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469265" y="6475786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ytuł 1"/>
          <p:cNvSpPr>
            <a:spLocks noGrp="1"/>
          </p:cNvSpPr>
          <p:nvPr>
            <p:ph type="ctrTitle"/>
          </p:nvPr>
        </p:nvSpPr>
        <p:spPr>
          <a:xfrm>
            <a:off x="2251069" y="132309"/>
            <a:ext cx="7936540" cy="660401"/>
          </a:xfrm>
        </p:spPr>
        <p:txBody>
          <a:bodyPr>
            <a:normAutofit/>
          </a:bodyPr>
          <a:lstStyle/>
          <a:p>
            <a:r>
              <a:rPr lang="pl-PL" sz="3600" b="1" dirty="0" err="1"/>
              <a:t>Inotis</a:t>
            </a:r>
            <a:r>
              <a:rPr lang="pl-PL" sz="3600" b="1" dirty="0"/>
              <a:t> w skrócie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3</a:t>
            </a:fld>
            <a:endParaRPr lang="pl-PL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517838" y="1201541"/>
            <a:ext cx="10644480" cy="6776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Realizujemy ponad 5</a:t>
            </a:r>
            <a:r>
              <a:rPr lang="pl-PL" sz="2800" b="1" dirty="0"/>
              <a:t>0.000 </a:t>
            </a:r>
            <a:r>
              <a:rPr lang="pl-PL" sz="2800" dirty="0"/>
              <a:t>szkód każdego roku.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517837" y="1987310"/>
            <a:ext cx="11419060" cy="6996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b="1" dirty="0"/>
              <a:t>23 umowy</a:t>
            </a:r>
            <a:r>
              <a:rPr lang="pl-PL" sz="2800" dirty="0"/>
              <a:t> na obsługę szkód majątkowych, komunikacyjnych i korporacyjnych.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517838" y="2831035"/>
            <a:ext cx="10932040" cy="10834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b="1" dirty="0"/>
              <a:t>350 rzeczoznawców</a:t>
            </a:r>
            <a:r>
              <a:rPr lang="pl-PL" sz="2800" dirty="0"/>
              <a:t> terenowych w całej Polsce, </a:t>
            </a:r>
          </a:p>
          <a:p>
            <a:pPr algn="l"/>
            <a:r>
              <a:rPr lang="pl-PL" sz="2800" b="1" dirty="0"/>
              <a:t>34 etatowych pracowników </a:t>
            </a:r>
            <a:r>
              <a:rPr lang="pl-PL" sz="2800" dirty="0"/>
              <a:t>w centrali w Bydgoszczy.</a:t>
            </a:r>
          </a:p>
        </p:txBody>
      </p:sp>
      <p:sp>
        <p:nvSpPr>
          <p:cNvPr id="11" name="Tytuł 1"/>
          <p:cNvSpPr txBox="1">
            <a:spLocks/>
          </p:cNvSpPr>
          <p:nvPr/>
        </p:nvSpPr>
        <p:spPr>
          <a:xfrm>
            <a:off x="517837" y="4200800"/>
            <a:ext cx="10644480" cy="6776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Własny system informatyczny EPRIL do </a:t>
            </a:r>
            <a:r>
              <a:rPr lang="pl-PL" sz="2800" b="1" dirty="0"/>
              <a:t>elektronicznej obsługi zleceń.</a:t>
            </a:r>
          </a:p>
        </p:txBody>
      </p:sp>
      <p:sp>
        <p:nvSpPr>
          <p:cNvPr id="12" name="Tytuł 1">
            <a:extLst>
              <a:ext uri="{FF2B5EF4-FFF2-40B4-BE49-F238E27FC236}">
                <a16:creationId xmlns:a16="http://schemas.microsoft.com/office/drawing/2014/main" id="{CA6AE460-839F-4821-B849-CEA1D1EEBF8C}"/>
              </a:ext>
            </a:extLst>
          </p:cNvPr>
          <p:cNvSpPr txBox="1">
            <a:spLocks/>
          </p:cNvSpPr>
          <p:nvPr/>
        </p:nvSpPr>
        <p:spPr>
          <a:xfrm>
            <a:off x="527776" y="4945173"/>
            <a:ext cx="10644480" cy="6776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Firma działa od 2005 roku i obecnie wiodąca firma w likwidacji szkód w Polsce.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100605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/>
          <p:nvPr/>
        </p:nvSpPr>
        <p:spPr>
          <a:xfrm>
            <a:off x="491262" y="58231"/>
            <a:ext cx="11412538" cy="67516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solidFill>
                  <a:schemeClr val="tx1"/>
                </a:solidFill>
              </a:rPr>
              <a:t>ZAKRES LIKWIDACJI SZKÓD W POSZCZEGÓLNYCH DZIAŁACH</a:t>
            </a:r>
            <a:endParaRPr lang="pl-PL" sz="900" b="1" dirty="0">
              <a:solidFill>
                <a:schemeClr val="tx1"/>
              </a:solidFill>
            </a:endParaRPr>
          </a:p>
          <a:p>
            <a:r>
              <a:rPr lang="pl-PL" sz="1600" b="1" dirty="0">
                <a:solidFill>
                  <a:schemeClr val="tx1"/>
                </a:solidFill>
              </a:rPr>
              <a:t>Dział zleceń komunikacyjnych: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pojazdy lądowe z wyłączeniem pojazdów szynowych np. samochody osobowe, ciężarowe, autobusy,  przyczepy, naczepy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sprzęt pływający śródlądowy 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maszyny rolnicze np. kombajny, ciągniki, prasy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transport bliski np. wózki widłowe, magazynowe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typowe, jezdne maszyny budowlane np. koparki, spychacze, walce, </a:t>
            </a:r>
            <a:r>
              <a:rPr lang="pl-PL" sz="1600" dirty="0" err="1">
                <a:solidFill>
                  <a:schemeClr val="tx1"/>
                </a:solidFill>
              </a:rPr>
              <a:t>wozidła</a:t>
            </a:r>
            <a:r>
              <a:rPr lang="pl-PL" sz="1600" dirty="0">
                <a:solidFill>
                  <a:schemeClr val="tx1"/>
                </a:solidFill>
              </a:rPr>
              <a:t>  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likwidacja merytoryczna szkód komunikacyjnych</a:t>
            </a:r>
          </a:p>
          <a:p>
            <a:pPr marL="342900" indent="-342900">
              <a:buAutoNum type="arabicPeriod"/>
            </a:pPr>
            <a:endParaRPr lang="pl-PL" sz="1600" dirty="0">
              <a:solidFill>
                <a:schemeClr val="tx1"/>
              </a:solidFill>
            </a:endParaRPr>
          </a:p>
          <a:p>
            <a:r>
              <a:rPr lang="pl-PL" sz="1600" b="1" dirty="0">
                <a:solidFill>
                  <a:schemeClr val="tx1"/>
                </a:solidFill>
              </a:rPr>
              <a:t>Dział zleceń majątkowych masowych (likwidacja techniczna typowych szkód):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typowe budynki mieszkalne, niemieszkalne i rolne o szacunkowej wartości szkody do 100.000 zł z wyłączeniem budynków przemysłowych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budynki przemysłowe o szacunkowej wartości szkody do 10.000 zł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drewniane budynki, stanowiące część gospodarstwa rolnego np. stodoły, obory, stajnie, garaże 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wyposażenie mieszkań oraz biur np. meble, niespecjalistyczny sprzęt komputerowy, sprzęt RTV AGD, 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ruchomości domowe, rzeczy osobiste 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typowe instalacje mieszkań, biur i budynków niemieszkalnych np. instalacje elektryczne, </a:t>
            </a:r>
            <a:r>
              <a:rPr lang="pl-PL" sz="1600" dirty="0" err="1">
                <a:solidFill>
                  <a:schemeClr val="tx1"/>
                </a:solidFill>
              </a:rPr>
              <a:t>wod</a:t>
            </a:r>
            <a:r>
              <a:rPr lang="pl-PL" sz="1600" dirty="0">
                <a:solidFill>
                  <a:schemeClr val="tx1"/>
                </a:solidFill>
              </a:rPr>
              <a:t> – </a:t>
            </a:r>
            <a:r>
              <a:rPr lang="pl-PL" sz="1600" dirty="0" err="1">
                <a:solidFill>
                  <a:schemeClr val="tx1"/>
                </a:solidFill>
              </a:rPr>
              <a:t>kan</a:t>
            </a:r>
            <a:r>
              <a:rPr lang="pl-PL" sz="1600" dirty="0">
                <a:solidFill>
                  <a:schemeClr val="tx1"/>
                </a:solidFill>
              </a:rPr>
              <a:t>, CO, gaz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obiekty  małej architektury – płoty, bramy, nagrobki, altany, ogrody, drzewa, krzewy 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środki obrotowe, zapasy, towary, zbiory, części zapasowe o szacunkowej wartości szkody do 50.000 zł 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uprawy, płody rolne i inwentarz żywy, bytowanie zwierząt </a:t>
            </a:r>
          </a:p>
          <a:p>
            <a:endParaRPr lang="pl-PL" sz="1600" dirty="0">
              <a:solidFill>
                <a:schemeClr val="tx1"/>
              </a:solidFill>
            </a:endParaRPr>
          </a:p>
          <a:p>
            <a:r>
              <a:rPr lang="pl-PL" sz="1600" b="1" dirty="0">
                <a:solidFill>
                  <a:schemeClr val="tx1"/>
                </a:solidFill>
              </a:rPr>
              <a:t>Dział DLS:</a:t>
            </a:r>
          </a:p>
          <a:p>
            <a:pPr marL="342900" indent="-342900">
              <a:buFontTx/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pozostałe maszyny i pojazdy,  które nie są uwzględnione w szkodach komunikacyjnych</a:t>
            </a:r>
          </a:p>
          <a:p>
            <a:pPr marL="342900" indent="-342900"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uszkodzenia konstrukcyjne budynków mieszkalnych i niemieszkalnych  (filary, ściany nośne, ściany z wyłączeniem dachów)  </a:t>
            </a:r>
          </a:p>
          <a:p>
            <a:pPr marL="342900" indent="-342900">
              <a:buFontTx/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pozostałe szkody majątkowe, które nie są uwzględnione w szkodach majątkowych masowych</a:t>
            </a:r>
          </a:p>
          <a:p>
            <a:pPr marL="342900" indent="-342900">
              <a:buFontTx/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likwidacja merytoryczna </a:t>
            </a:r>
          </a:p>
          <a:p>
            <a:pPr marL="342900" indent="-342900">
              <a:buFontTx/>
              <a:buAutoNum type="arabicPeriod"/>
            </a:pPr>
            <a:r>
              <a:rPr lang="pl-PL" sz="1600" dirty="0">
                <a:solidFill>
                  <a:schemeClr val="tx1"/>
                </a:solidFill>
              </a:rPr>
              <a:t>szkody likwidowane z OC wykonawcy, budowlano-montażowe, 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6163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271791"/>
            <a:ext cx="1473601" cy="373615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469265" y="943429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469265" y="6475786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ytuł 1"/>
          <p:cNvSpPr>
            <a:spLocks noGrp="1"/>
          </p:cNvSpPr>
          <p:nvPr>
            <p:ph type="ctrTitle"/>
          </p:nvPr>
        </p:nvSpPr>
        <p:spPr>
          <a:xfrm>
            <a:off x="2251069" y="132309"/>
            <a:ext cx="7936540" cy="660401"/>
          </a:xfrm>
        </p:spPr>
        <p:txBody>
          <a:bodyPr>
            <a:normAutofit/>
          </a:bodyPr>
          <a:lstStyle/>
          <a:p>
            <a:r>
              <a:rPr lang="pl-PL" sz="3600" b="1" dirty="0"/>
              <a:t>Proces likwidacji szkody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5</a:t>
            </a:fld>
            <a:endParaRPr lang="pl-PL" dirty="0"/>
          </a:p>
        </p:txBody>
      </p:sp>
      <p:sp>
        <p:nvSpPr>
          <p:cNvPr id="7" name="Prostokąt zaokrąglony 12">
            <a:extLst>
              <a:ext uri="{FF2B5EF4-FFF2-40B4-BE49-F238E27FC236}">
                <a16:creationId xmlns:a16="http://schemas.microsoft.com/office/drawing/2014/main" id="{54DFFCFA-E2D4-4535-B01F-724332167949}"/>
              </a:ext>
            </a:extLst>
          </p:cNvPr>
          <p:cNvSpPr/>
          <p:nvPr/>
        </p:nvSpPr>
        <p:spPr>
          <a:xfrm>
            <a:off x="4417927" y="1419284"/>
            <a:ext cx="2057174" cy="6199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tx1"/>
                </a:solidFill>
              </a:rPr>
              <a:t>TU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10" name="Prostokąt zaokrąglony 17">
            <a:extLst>
              <a:ext uri="{FF2B5EF4-FFF2-40B4-BE49-F238E27FC236}">
                <a16:creationId xmlns:a16="http://schemas.microsoft.com/office/drawing/2014/main" id="{C089A58E-F989-4033-96C6-7147EFA3E43A}"/>
              </a:ext>
            </a:extLst>
          </p:cNvPr>
          <p:cNvSpPr/>
          <p:nvPr/>
        </p:nvSpPr>
        <p:spPr>
          <a:xfrm>
            <a:off x="4448040" y="2749964"/>
            <a:ext cx="2057174" cy="6199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tx1"/>
                </a:solidFill>
              </a:rPr>
              <a:t>INOTIS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12" name="Prostokąt zaokrąglony 20">
            <a:extLst>
              <a:ext uri="{FF2B5EF4-FFF2-40B4-BE49-F238E27FC236}">
                <a16:creationId xmlns:a16="http://schemas.microsoft.com/office/drawing/2014/main" id="{9A87FC26-C254-41F4-8188-8658ACDFE1F2}"/>
              </a:ext>
            </a:extLst>
          </p:cNvPr>
          <p:cNvSpPr/>
          <p:nvPr/>
        </p:nvSpPr>
        <p:spPr>
          <a:xfrm>
            <a:off x="4448040" y="4061740"/>
            <a:ext cx="2057174" cy="61993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RZECZOZNAWCA</a:t>
            </a:r>
            <a:endParaRPr lang="pl-PL" dirty="0"/>
          </a:p>
        </p:txBody>
      </p:sp>
      <p:sp>
        <p:nvSpPr>
          <p:cNvPr id="14" name="Prostokąt zaokrąglony 24">
            <a:extLst>
              <a:ext uri="{FF2B5EF4-FFF2-40B4-BE49-F238E27FC236}">
                <a16:creationId xmlns:a16="http://schemas.microsoft.com/office/drawing/2014/main" id="{6E90E95B-8D2C-4997-8F0D-AE9E6D4FCFF1}"/>
              </a:ext>
            </a:extLst>
          </p:cNvPr>
          <p:cNvSpPr/>
          <p:nvPr/>
        </p:nvSpPr>
        <p:spPr>
          <a:xfrm>
            <a:off x="4455750" y="5291979"/>
            <a:ext cx="2057174" cy="6199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Poszkodowany</a:t>
            </a:r>
            <a:endParaRPr lang="pl-PL" dirty="0"/>
          </a:p>
        </p:txBody>
      </p:sp>
      <p:cxnSp>
        <p:nvCxnSpPr>
          <p:cNvPr id="17" name="Łącznik prosty ze strzałką 16">
            <a:extLst>
              <a:ext uri="{FF2B5EF4-FFF2-40B4-BE49-F238E27FC236}">
                <a16:creationId xmlns:a16="http://schemas.microsoft.com/office/drawing/2014/main" id="{45546550-63E0-421F-98D9-5A8F8716DB7F}"/>
              </a:ext>
            </a:extLst>
          </p:cNvPr>
          <p:cNvCxnSpPr>
            <a:cxnSpLocks/>
          </p:cNvCxnSpPr>
          <p:nvPr/>
        </p:nvCxnSpPr>
        <p:spPr>
          <a:xfrm>
            <a:off x="4766531" y="2069672"/>
            <a:ext cx="0" cy="694908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>
            <a:extLst>
              <a:ext uri="{FF2B5EF4-FFF2-40B4-BE49-F238E27FC236}">
                <a16:creationId xmlns:a16="http://schemas.microsoft.com/office/drawing/2014/main" id="{65FE9E9A-CEEB-4D3F-95F0-DD26B9DC3769}"/>
              </a:ext>
            </a:extLst>
          </p:cNvPr>
          <p:cNvCxnSpPr>
            <a:cxnSpLocks/>
          </p:cNvCxnSpPr>
          <p:nvPr/>
        </p:nvCxnSpPr>
        <p:spPr>
          <a:xfrm>
            <a:off x="4791895" y="3394471"/>
            <a:ext cx="0" cy="691844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>
            <a:extLst>
              <a:ext uri="{FF2B5EF4-FFF2-40B4-BE49-F238E27FC236}">
                <a16:creationId xmlns:a16="http://schemas.microsoft.com/office/drawing/2014/main" id="{02C5722F-5FEC-4867-8517-EDA6EA040FE7}"/>
              </a:ext>
            </a:extLst>
          </p:cNvPr>
          <p:cNvCxnSpPr>
            <a:cxnSpLocks/>
          </p:cNvCxnSpPr>
          <p:nvPr/>
        </p:nvCxnSpPr>
        <p:spPr>
          <a:xfrm>
            <a:off x="4816489" y="4689918"/>
            <a:ext cx="0" cy="61030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ze strzałką 37">
            <a:extLst>
              <a:ext uri="{FF2B5EF4-FFF2-40B4-BE49-F238E27FC236}">
                <a16:creationId xmlns:a16="http://schemas.microsoft.com/office/drawing/2014/main" id="{2EB6569C-04E3-4FD5-A490-61AAD5D55B28}"/>
              </a:ext>
            </a:extLst>
          </p:cNvPr>
          <p:cNvCxnSpPr>
            <a:cxnSpLocks/>
          </p:cNvCxnSpPr>
          <p:nvPr/>
        </p:nvCxnSpPr>
        <p:spPr>
          <a:xfrm flipV="1">
            <a:off x="6096000" y="2021666"/>
            <a:ext cx="0" cy="701984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Łącznik prosty ze strzałką 43">
            <a:extLst>
              <a:ext uri="{FF2B5EF4-FFF2-40B4-BE49-F238E27FC236}">
                <a16:creationId xmlns:a16="http://schemas.microsoft.com/office/drawing/2014/main" id="{292DD4D4-6C62-4289-BD68-2847A75B7D5F}"/>
              </a:ext>
            </a:extLst>
          </p:cNvPr>
          <p:cNvCxnSpPr>
            <a:cxnSpLocks/>
          </p:cNvCxnSpPr>
          <p:nvPr/>
        </p:nvCxnSpPr>
        <p:spPr>
          <a:xfrm flipV="1">
            <a:off x="6096000" y="3349040"/>
            <a:ext cx="0" cy="701984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prosty ze strzałką 44">
            <a:extLst>
              <a:ext uri="{FF2B5EF4-FFF2-40B4-BE49-F238E27FC236}">
                <a16:creationId xmlns:a16="http://schemas.microsoft.com/office/drawing/2014/main" id="{1B4597E8-D251-41C9-A8EC-DED8747274A5}"/>
              </a:ext>
            </a:extLst>
          </p:cNvPr>
          <p:cNvCxnSpPr>
            <a:cxnSpLocks/>
          </p:cNvCxnSpPr>
          <p:nvPr/>
        </p:nvCxnSpPr>
        <p:spPr>
          <a:xfrm flipV="1">
            <a:off x="6096000" y="4664122"/>
            <a:ext cx="0" cy="61030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ytuł 1">
            <a:extLst>
              <a:ext uri="{FF2B5EF4-FFF2-40B4-BE49-F238E27FC236}">
                <a16:creationId xmlns:a16="http://schemas.microsoft.com/office/drawing/2014/main" id="{F1D9C3FF-8192-4479-AC49-1318E92C9241}"/>
              </a:ext>
            </a:extLst>
          </p:cNvPr>
          <p:cNvSpPr txBox="1">
            <a:spLocks/>
          </p:cNvSpPr>
          <p:nvPr/>
        </p:nvSpPr>
        <p:spPr>
          <a:xfrm>
            <a:off x="1011508" y="1846243"/>
            <a:ext cx="2991516" cy="6604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dirty="0"/>
              <a:t>1. Przekazanie zlecenia</a:t>
            </a:r>
          </a:p>
        </p:txBody>
      </p:sp>
      <p:sp>
        <p:nvSpPr>
          <p:cNvPr id="48" name="Tytuł 1">
            <a:extLst>
              <a:ext uri="{FF2B5EF4-FFF2-40B4-BE49-F238E27FC236}">
                <a16:creationId xmlns:a16="http://schemas.microsoft.com/office/drawing/2014/main" id="{DCE7C9D0-4552-4F0D-A116-1D01C91AEEBF}"/>
              </a:ext>
            </a:extLst>
          </p:cNvPr>
          <p:cNvSpPr txBox="1">
            <a:spLocks/>
          </p:cNvSpPr>
          <p:nvPr/>
        </p:nvSpPr>
        <p:spPr>
          <a:xfrm>
            <a:off x="1189341" y="3401890"/>
            <a:ext cx="2991516" cy="514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dirty="0"/>
              <a:t>2. Analiza i wybór eksperta</a:t>
            </a:r>
          </a:p>
        </p:txBody>
      </p:sp>
      <p:sp>
        <p:nvSpPr>
          <p:cNvPr id="49" name="Tytuł 1">
            <a:extLst>
              <a:ext uri="{FF2B5EF4-FFF2-40B4-BE49-F238E27FC236}">
                <a16:creationId xmlns:a16="http://schemas.microsoft.com/office/drawing/2014/main" id="{225D8460-D9D8-4CD6-95E3-1C7C7803E7E3}"/>
              </a:ext>
            </a:extLst>
          </p:cNvPr>
          <p:cNvSpPr txBox="1">
            <a:spLocks/>
          </p:cNvSpPr>
          <p:nvPr/>
        </p:nvSpPr>
        <p:spPr>
          <a:xfrm>
            <a:off x="987055" y="4567580"/>
            <a:ext cx="2991516" cy="514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dirty="0"/>
              <a:t>3. Oględziny i wycena</a:t>
            </a:r>
          </a:p>
        </p:txBody>
      </p:sp>
      <p:sp>
        <p:nvSpPr>
          <p:cNvPr id="51" name="Tytuł 1">
            <a:extLst>
              <a:ext uri="{FF2B5EF4-FFF2-40B4-BE49-F238E27FC236}">
                <a16:creationId xmlns:a16="http://schemas.microsoft.com/office/drawing/2014/main" id="{0B354BBB-7F25-44B4-B64F-C06425A7E46B}"/>
              </a:ext>
            </a:extLst>
          </p:cNvPr>
          <p:cNvSpPr txBox="1">
            <a:spLocks/>
          </p:cNvSpPr>
          <p:nvPr/>
        </p:nvSpPr>
        <p:spPr>
          <a:xfrm>
            <a:off x="6648458" y="1871183"/>
            <a:ext cx="2991516" cy="6604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dirty="0"/>
              <a:t>6. Przekazanie zlecenia</a:t>
            </a:r>
          </a:p>
        </p:txBody>
      </p:sp>
      <p:sp>
        <p:nvSpPr>
          <p:cNvPr id="52" name="Tytuł 1">
            <a:extLst>
              <a:ext uri="{FF2B5EF4-FFF2-40B4-BE49-F238E27FC236}">
                <a16:creationId xmlns:a16="http://schemas.microsoft.com/office/drawing/2014/main" id="{4E6318F3-4034-4599-BF64-4226446BD8D2}"/>
              </a:ext>
            </a:extLst>
          </p:cNvPr>
          <p:cNvSpPr txBox="1">
            <a:spLocks/>
          </p:cNvSpPr>
          <p:nvPr/>
        </p:nvSpPr>
        <p:spPr>
          <a:xfrm>
            <a:off x="6877185" y="3245732"/>
            <a:ext cx="5026615" cy="652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000" dirty="0"/>
              <a:t>5. Weryfikacja i wyliczenie </a:t>
            </a:r>
          </a:p>
          <a:p>
            <a:pPr algn="l"/>
            <a:r>
              <a:rPr lang="pl-PL" sz="2000" dirty="0"/>
              <a:t>    kosztorysu naprawy </a:t>
            </a:r>
          </a:p>
        </p:txBody>
      </p:sp>
      <p:sp>
        <p:nvSpPr>
          <p:cNvPr id="53" name="Tytuł 1">
            <a:extLst>
              <a:ext uri="{FF2B5EF4-FFF2-40B4-BE49-F238E27FC236}">
                <a16:creationId xmlns:a16="http://schemas.microsoft.com/office/drawing/2014/main" id="{96CEE6C4-AE44-4238-9F9B-1C79089E9A28}"/>
              </a:ext>
            </a:extLst>
          </p:cNvPr>
          <p:cNvSpPr txBox="1">
            <a:spLocks/>
          </p:cNvSpPr>
          <p:nvPr/>
        </p:nvSpPr>
        <p:spPr>
          <a:xfrm>
            <a:off x="6846169" y="4626863"/>
            <a:ext cx="2991516" cy="514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dirty="0"/>
              <a:t>4. Przekazanie materiałów</a:t>
            </a:r>
          </a:p>
        </p:txBody>
      </p:sp>
    </p:spTree>
    <p:extLst>
      <p:ext uri="{BB962C8B-B14F-4D97-AF65-F5344CB8AC3E}">
        <p14:creationId xmlns:p14="http://schemas.microsoft.com/office/powerpoint/2010/main" val="4025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271791"/>
            <a:ext cx="1473601" cy="373615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469265" y="943429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469265" y="6475786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6</a:t>
            </a:fld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469265" y="943428"/>
            <a:ext cx="11422698" cy="553235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931842" y="1488550"/>
            <a:ext cx="10497543" cy="122832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7200" b="1" dirty="0">
                <a:solidFill>
                  <a:schemeClr val="bg1"/>
                </a:solidFill>
              </a:rPr>
              <a:t>Akademia Kosztorysantów</a:t>
            </a:r>
          </a:p>
          <a:p>
            <a:endParaRPr lang="pl-PL" sz="3600" b="1" dirty="0">
              <a:solidFill>
                <a:schemeClr val="bg1"/>
              </a:solidFill>
            </a:endParaRPr>
          </a:p>
          <a:p>
            <a:r>
              <a:rPr lang="pl-PL" sz="6000" dirty="0">
                <a:solidFill>
                  <a:schemeClr val="bg1"/>
                </a:solidFill>
              </a:rPr>
              <a:t>O co chodzi? </a:t>
            </a:r>
            <a:r>
              <a:rPr lang="pl-PL" sz="6000" dirty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pl-PL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173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271791"/>
            <a:ext cx="1473601" cy="373615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469265" y="943429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469265" y="6475786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ytuł 1"/>
          <p:cNvSpPr>
            <a:spLocks noGrp="1"/>
          </p:cNvSpPr>
          <p:nvPr>
            <p:ph type="ctrTitle"/>
          </p:nvPr>
        </p:nvSpPr>
        <p:spPr>
          <a:xfrm>
            <a:off x="2251069" y="132309"/>
            <a:ext cx="7936540" cy="660401"/>
          </a:xfrm>
        </p:spPr>
        <p:txBody>
          <a:bodyPr>
            <a:normAutofit/>
          </a:bodyPr>
          <a:lstStyle/>
          <a:p>
            <a:r>
              <a:rPr lang="pl-PL" sz="3600" b="1" dirty="0"/>
              <a:t>Akademia w skrócie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7</a:t>
            </a:fld>
            <a:endParaRPr lang="pl-PL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960120" y="2062481"/>
            <a:ext cx="10271760" cy="26225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/>
              <a:t>Akademia Kosztorysantów to </a:t>
            </a:r>
            <a:r>
              <a:rPr lang="pl-PL" sz="2800" b="1" dirty="0"/>
              <a:t>bezpłatny</a:t>
            </a:r>
            <a:r>
              <a:rPr lang="pl-PL" sz="2800" dirty="0"/>
              <a:t> kurs </a:t>
            </a:r>
          </a:p>
          <a:p>
            <a:endParaRPr lang="pl-PL" sz="2800" dirty="0"/>
          </a:p>
          <a:p>
            <a:r>
              <a:rPr lang="pl-PL" sz="2800" dirty="0"/>
              <a:t>przygotowujący do pracy </a:t>
            </a:r>
            <a:r>
              <a:rPr lang="pl-PL" sz="2800" b="1" dirty="0"/>
              <a:t>Kosztorysanta</a:t>
            </a:r>
            <a:r>
              <a:rPr lang="pl-PL" sz="2800" dirty="0"/>
              <a:t>.</a:t>
            </a:r>
          </a:p>
          <a:p>
            <a:endParaRPr lang="pl-PL" sz="2800" dirty="0"/>
          </a:p>
          <a:p>
            <a:r>
              <a:rPr lang="pl-PL" sz="2800" dirty="0"/>
              <a:t>Pozyskana wiedza może być wykorzystana dalej w budownictwie </a:t>
            </a:r>
          </a:p>
          <a:p>
            <a:r>
              <a:rPr lang="pl-PL" sz="2800" dirty="0"/>
              <a:t>lub w samej likwidacji szkód</a:t>
            </a:r>
          </a:p>
        </p:txBody>
      </p:sp>
    </p:spTree>
    <p:extLst>
      <p:ext uri="{BB962C8B-B14F-4D97-AF65-F5344CB8AC3E}">
        <p14:creationId xmlns:p14="http://schemas.microsoft.com/office/powerpoint/2010/main" val="388397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271791"/>
            <a:ext cx="1473601" cy="373615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469265" y="943429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469265" y="6475786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ytuł 1"/>
          <p:cNvSpPr>
            <a:spLocks noGrp="1"/>
          </p:cNvSpPr>
          <p:nvPr>
            <p:ph type="ctrTitle"/>
          </p:nvPr>
        </p:nvSpPr>
        <p:spPr>
          <a:xfrm>
            <a:off x="2251069" y="132309"/>
            <a:ext cx="7936540" cy="660401"/>
          </a:xfrm>
        </p:spPr>
        <p:txBody>
          <a:bodyPr>
            <a:normAutofit/>
          </a:bodyPr>
          <a:lstStyle/>
          <a:p>
            <a:r>
              <a:rPr lang="pl-PL" sz="3600" b="1" dirty="0"/>
              <a:t>Co po Akademii?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8</a:t>
            </a:fld>
            <a:endParaRPr lang="pl-PL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517838" y="1201541"/>
            <a:ext cx="10644480" cy="6776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Każda osoba, która ukończy kurs otrzyma od nas </a:t>
            </a:r>
            <a:r>
              <a:rPr lang="pl-PL" sz="2800" b="1" dirty="0"/>
              <a:t>Certyfikat uczestnictwa</a:t>
            </a:r>
            <a:r>
              <a:rPr lang="pl-PL" sz="2800" dirty="0"/>
              <a:t>.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517837" y="1987310"/>
            <a:ext cx="11419060" cy="6996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Podpisujemy </a:t>
            </a:r>
            <a:r>
              <a:rPr lang="pl-PL" sz="2800" b="1" dirty="0"/>
              <a:t>umowę zlecenia</a:t>
            </a:r>
            <a:r>
              <a:rPr lang="pl-PL" sz="2800" dirty="0"/>
              <a:t> lub współpracy do rozliczania się </a:t>
            </a:r>
            <a:r>
              <a:rPr lang="pl-PL" sz="2800" b="1" dirty="0"/>
              <a:t>na fakturę</a:t>
            </a:r>
            <a:r>
              <a:rPr lang="pl-PL" sz="2800" dirty="0"/>
              <a:t>.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517838" y="2831035"/>
            <a:ext cx="10932040" cy="10628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Po podpisaniu umowy, wypłacamy wynagrodzenie za przygotowane kosztorysy </a:t>
            </a:r>
            <a:r>
              <a:rPr lang="pl-PL" sz="2800" b="1" dirty="0"/>
              <a:t>dopasowane do wiedzy </a:t>
            </a:r>
            <a:r>
              <a:rPr lang="pl-PL" sz="2800" dirty="0"/>
              <a:t>uczestnika Akademii.</a:t>
            </a:r>
          </a:p>
        </p:txBody>
      </p:sp>
      <p:sp>
        <p:nvSpPr>
          <p:cNvPr id="12" name="Tytuł 1">
            <a:extLst>
              <a:ext uri="{FF2B5EF4-FFF2-40B4-BE49-F238E27FC236}">
                <a16:creationId xmlns:a16="http://schemas.microsoft.com/office/drawing/2014/main" id="{CA6AE460-839F-4821-B849-CEA1D1EEBF8C}"/>
              </a:ext>
            </a:extLst>
          </p:cNvPr>
          <p:cNvSpPr txBox="1">
            <a:spLocks/>
          </p:cNvSpPr>
          <p:nvPr/>
        </p:nvSpPr>
        <p:spPr>
          <a:xfrm>
            <a:off x="517838" y="4177161"/>
            <a:ext cx="10932040" cy="5142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Kosztorysy można wykonywać </a:t>
            </a:r>
            <a:r>
              <a:rPr lang="pl-PL" sz="2800" b="1" dirty="0"/>
              <a:t>zdalnie</a:t>
            </a:r>
            <a:r>
              <a:rPr lang="pl-PL" sz="2800" dirty="0"/>
              <a:t> po okresie szkolenia. 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276984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271791"/>
            <a:ext cx="1473601" cy="373615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469265" y="943429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469265" y="6475786"/>
            <a:ext cx="1143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ytuł 1"/>
          <p:cNvSpPr>
            <a:spLocks noGrp="1"/>
          </p:cNvSpPr>
          <p:nvPr>
            <p:ph type="ctrTitle"/>
          </p:nvPr>
        </p:nvSpPr>
        <p:spPr>
          <a:xfrm>
            <a:off x="2251069" y="132309"/>
            <a:ext cx="7936540" cy="660401"/>
          </a:xfrm>
        </p:spPr>
        <p:txBody>
          <a:bodyPr>
            <a:normAutofit/>
          </a:bodyPr>
          <a:lstStyle/>
          <a:p>
            <a:r>
              <a:rPr lang="pl-PL" sz="3600" b="1" dirty="0"/>
              <a:t>Kogo szukamy?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160600" y="6475786"/>
            <a:ext cx="2743200" cy="365125"/>
          </a:xfrm>
        </p:spPr>
        <p:txBody>
          <a:bodyPr/>
          <a:lstStyle/>
          <a:p>
            <a:fld id="{C009AE34-6422-452E-B122-891326756F99}" type="slidenum">
              <a:rPr lang="pl-PL" smtClean="0"/>
              <a:t>9</a:t>
            </a:fld>
            <a:endParaRPr lang="pl-PL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517838" y="1201541"/>
            <a:ext cx="10644480" cy="6776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Otwartych i chętnych do nauki osób z Wydziału Budownictwa.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517837" y="1987310"/>
            <a:ext cx="11050864" cy="6996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Które mogą pracować w i po wakacjach (z przerwą na odpoczynek </a:t>
            </a:r>
            <a:r>
              <a:rPr lang="pl-PL" sz="2800" dirty="0">
                <a:sym typeface="Wingdings" panose="05000000000000000000" pitchFamily="2" charset="2"/>
              </a:rPr>
              <a:t></a:t>
            </a:r>
            <a:r>
              <a:rPr lang="pl-PL" sz="2800" dirty="0"/>
              <a:t>)</a:t>
            </a:r>
          </a:p>
        </p:txBody>
      </p:sp>
      <p:sp>
        <p:nvSpPr>
          <p:cNvPr id="11" name="Tytuł 1"/>
          <p:cNvSpPr txBox="1">
            <a:spLocks/>
          </p:cNvSpPr>
          <p:nvPr/>
        </p:nvSpPr>
        <p:spPr>
          <a:xfrm>
            <a:off x="507898" y="2868578"/>
            <a:ext cx="4521301" cy="56042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dirty="0"/>
              <a:t>Lubiących kontakty z ludźmi.</a:t>
            </a:r>
            <a:endParaRPr lang="pl-PL" sz="2800" b="1" dirty="0"/>
          </a:p>
        </p:txBody>
      </p:sp>
      <p:pic>
        <p:nvPicPr>
          <p:cNvPr id="5" name="Obraz 4" descr="Obraz zawierający osoba, budynek, zewnętrzne, kobieta&#10;&#10;Opis wygenerowany przy bardzo wysokim poziomie pewności">
            <a:extLst>
              <a:ext uri="{FF2B5EF4-FFF2-40B4-BE49-F238E27FC236}">
                <a16:creationId xmlns:a16="http://schemas.microsoft.com/office/drawing/2014/main" id="{27E22609-9B05-4409-B62F-8D218BC457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3304320"/>
            <a:ext cx="4212878" cy="280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96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5396</TotalTime>
  <Words>560</Words>
  <Application>Microsoft Office PowerPoint</Application>
  <PresentationFormat>Panoramiczny</PresentationFormat>
  <Paragraphs>101</Paragraphs>
  <Slides>12</Slides>
  <Notes>12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Motyw pakietu Office</vt:lpstr>
      <vt:lpstr>Prezentacja programu PowerPoint</vt:lpstr>
      <vt:lpstr>Lider w likwidacji szkód</vt:lpstr>
      <vt:lpstr>Inotis w skrócie</vt:lpstr>
      <vt:lpstr>Prezentacja programu PowerPoint</vt:lpstr>
      <vt:lpstr>Proces likwidacji szkody</vt:lpstr>
      <vt:lpstr>Prezentacja programu PowerPoint</vt:lpstr>
      <vt:lpstr>Akademia w skrócie</vt:lpstr>
      <vt:lpstr>Co po Akademii?</vt:lpstr>
      <vt:lpstr>Kogo szukamy?</vt:lpstr>
      <vt:lpstr>Co oferujemy?</vt:lpstr>
      <vt:lpstr>Dalsze kroki?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Maciej Wojtczak</dc:creator>
  <cp:lastModifiedBy>Maciej Wojtczak</cp:lastModifiedBy>
  <cp:revision>429</cp:revision>
  <dcterms:created xsi:type="dcterms:W3CDTF">2016-06-19T15:08:40Z</dcterms:created>
  <dcterms:modified xsi:type="dcterms:W3CDTF">2021-12-09T10:30:39Z</dcterms:modified>
</cp:coreProperties>
</file>