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6" r:id="rId2"/>
    <p:sldId id="392" r:id="rId3"/>
    <p:sldId id="388" r:id="rId4"/>
    <p:sldId id="370" r:id="rId5"/>
    <p:sldId id="384" r:id="rId6"/>
    <p:sldId id="390" r:id="rId7"/>
    <p:sldId id="393" r:id="rId8"/>
    <p:sldId id="397" r:id="rId9"/>
    <p:sldId id="398" r:id="rId10"/>
    <p:sldId id="400" r:id="rId11"/>
    <p:sldId id="401" r:id="rId12"/>
    <p:sldId id="39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5" orient="horz" pos="391" userDrawn="1">
          <p15:clr>
            <a:srgbClr val="A4A3A4"/>
          </p15:clr>
        </p15:guide>
        <p15:guide id="6" pos="302" userDrawn="1">
          <p15:clr>
            <a:srgbClr val="A4A3A4"/>
          </p15:clr>
        </p15:guide>
        <p15:guide id="7" pos="74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ej Wojtczak" initials="MW" lastIdx="1" clrIdx="0">
    <p:extLst>
      <p:ext uri="{19B8F6BF-5375-455C-9EA6-DF929625EA0E}">
        <p15:presenceInfo xmlns:p15="http://schemas.microsoft.com/office/powerpoint/2012/main" userId="385866c0a8b81b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AEAEA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3712" autoAdjust="0"/>
  </p:normalViewPr>
  <p:slideViewPr>
    <p:cSldViewPr snapToGrid="0" showGuides="1">
      <p:cViewPr varScale="1">
        <p:scale>
          <a:sx n="109" d="100"/>
          <a:sy n="109" d="100"/>
        </p:scale>
        <p:origin x="924" y="102"/>
      </p:cViewPr>
      <p:guideLst>
        <p:guide orient="horz" pos="2228"/>
        <p:guide pos="3840"/>
        <p:guide orient="horz" pos="391"/>
        <p:guide pos="302"/>
        <p:guide pos="7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760F-CFAB-4845-B457-2D9B21F01655}" type="datetimeFigureOut">
              <a:rPr lang="pl-PL" smtClean="0"/>
              <a:t>2022-03-07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7FCFD-6289-4DF4-9011-57592EDD0A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26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98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93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58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86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66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5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144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735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83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245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777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69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EB2C-39BF-4179-BA27-12D16BFC548A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205905" y="6521451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5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E49-B96C-4D30-BA25-83E7EADCC4B6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865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D0F2-237C-4D1D-9BF5-5063A8C79F6C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0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2CCA-759D-408F-87E3-836090555783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65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3B7F-F5EA-490A-9DD9-DAC261B3A2FF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732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8767-5A2D-48B4-9F96-0C0A7F440F0D}" type="datetime1">
              <a:rPr lang="pl-PL" smtClean="0"/>
              <a:t>2022-03-07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78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CE5C-AD46-4A73-9502-178277F87294}" type="datetime1">
              <a:rPr lang="pl-PL" smtClean="0"/>
              <a:t>2022-03-07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97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2175-C2EB-41CC-9B1F-34BE0F3D0FC3}" type="datetime1">
              <a:rPr lang="pl-PL" smtClean="0"/>
              <a:t>2022-03-07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62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F025-17AF-4CDC-963B-4C1238777A28}" type="datetime1">
              <a:rPr lang="pl-PL" smtClean="0"/>
              <a:t>2022-03-07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3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A12D-3FDD-4A92-889C-A01ED684C532}" type="datetime1">
              <a:rPr lang="pl-PL" smtClean="0"/>
              <a:t>2022-03-07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189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3AEA-BF05-4ECB-A2F7-C63EA3EA0EA2}" type="datetime1">
              <a:rPr lang="pl-PL" smtClean="0"/>
              <a:t>2022-03-07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99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B237B-8460-428A-B453-81FE09C8F28D}" type="datetime1">
              <a:rPr lang="pl-PL" smtClean="0"/>
              <a:t>2022-03-07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68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aca@inotis.p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aca@inotis.p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1079324" y="1995446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800" b="1" dirty="0">
                <a:solidFill>
                  <a:schemeClr val="bg1"/>
                </a:solidFill>
              </a:rPr>
              <a:t>INOTIS</a:t>
            </a:r>
          </a:p>
          <a:p>
            <a:r>
              <a:rPr lang="pl-PL" sz="7200" b="1" dirty="0">
                <a:solidFill>
                  <a:schemeClr val="bg1"/>
                </a:solidFill>
              </a:rPr>
              <a:t>Likwidacja szkód</a:t>
            </a:r>
          </a:p>
        </p:txBody>
      </p:sp>
    </p:spTree>
    <p:extLst>
      <p:ext uri="{BB962C8B-B14F-4D97-AF65-F5344CB8AC3E}">
        <p14:creationId xmlns:p14="http://schemas.microsoft.com/office/powerpoint/2010/main" val="18504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Dalsze kroki?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10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455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Proszę wysłać CV na adres </a:t>
            </a:r>
            <a:r>
              <a:rPr lang="pl-PL" sz="2800" dirty="0">
                <a:hlinkClick r:id="rId4"/>
              </a:rPr>
              <a:t>praca@inotis.pl</a:t>
            </a:r>
            <a:r>
              <a:rPr lang="pl-PL" sz="2800" dirty="0"/>
              <a:t> 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489365" y="2391279"/>
            <a:ext cx="1093204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Po zebraniu grupy poinformujemy o dacie pierwszego terminu szkolenia.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489365" y="3402789"/>
            <a:ext cx="10170261" cy="5604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I zaczynamy </a:t>
            </a:r>
            <a:r>
              <a:rPr lang="pl-PL" sz="2800" dirty="0">
                <a:sym typeface="Wingdings" panose="05000000000000000000" pitchFamily="2" charset="2"/>
              </a:rPr>
              <a:t>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0503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Kontakt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11</a:t>
            </a:fld>
            <a:endParaRPr lang="pl-PL" dirty="0"/>
          </a:p>
        </p:txBody>
      </p:sp>
      <p:sp>
        <p:nvSpPr>
          <p:cNvPr id="10" name="pole tekstowe 1">
            <a:extLst>
              <a:ext uri="{FF2B5EF4-FFF2-40B4-BE49-F238E27FC236}">
                <a16:creationId xmlns:a16="http://schemas.microsoft.com/office/drawing/2014/main" xmlns="" id="{D4862404-BF47-4C75-8DEA-2D95BE30E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35" y="1881505"/>
            <a:ext cx="11352530" cy="37240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2400" dirty="0">
                <a:latin typeface="+mj-lt"/>
              </a:rPr>
              <a:t>Dziękuję za uwagę i zapraszam do kontaktu</a:t>
            </a: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endParaRPr lang="pl-PL" altLang="pl-PL" sz="2400" dirty="0">
              <a:latin typeface="+mj-lt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3200" b="1" dirty="0">
                <a:latin typeface="+mj-lt"/>
              </a:rPr>
              <a:t>Maciej Wojtczak</a:t>
            </a:r>
            <a:endParaRPr lang="pl-PL" altLang="pl-PL" sz="2800" b="1" dirty="0">
              <a:latin typeface="+mj-lt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2800" dirty="0">
                <a:latin typeface="+mj-lt"/>
              </a:rPr>
              <a:t>Dyrektor Operacyjny</a:t>
            </a: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2800" dirty="0">
                <a:latin typeface="+mj-lt"/>
              </a:rPr>
              <a:t>tel. 518 338 083</a:t>
            </a:r>
            <a:endParaRPr lang="pl-PL" altLang="pl-PL" sz="2800" dirty="0">
              <a:latin typeface="+mj-lt"/>
              <a:hlinkClick r:id="" action="ppaction://noaction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2800" dirty="0">
                <a:latin typeface="+mj-lt"/>
                <a:hlinkClick r:id="" action="ppaction://noaction"/>
              </a:rPr>
              <a:t>maciej.wojtczak@inotis.pl</a:t>
            </a:r>
            <a:endParaRPr lang="pl-PL" altLang="pl-PL" sz="2800" dirty="0">
              <a:latin typeface="+mj-lt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endParaRPr lang="pl-PL" altLang="pl-PL" sz="2400" dirty="0">
              <a:latin typeface="+mj-lt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r>
              <a:rPr lang="pl-PL" altLang="pl-PL" sz="2400" dirty="0">
                <a:latin typeface="+mj-lt"/>
                <a:hlinkClick r:id="rId4"/>
              </a:rPr>
              <a:t>praca@inotis.pl</a:t>
            </a:r>
            <a:endParaRPr lang="pl-PL" altLang="pl-PL" sz="2400" dirty="0">
              <a:latin typeface="+mj-lt"/>
            </a:endParaRPr>
          </a:p>
          <a:p>
            <a:pPr algn="just">
              <a:buClr>
                <a:schemeClr val="accent1">
                  <a:lumMod val="40000"/>
                  <a:lumOff val="60000"/>
                </a:schemeClr>
              </a:buClr>
            </a:pPr>
            <a:endParaRPr lang="pl-PL" alt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856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12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931842" y="1966070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7200" b="1" dirty="0">
                <a:solidFill>
                  <a:schemeClr val="bg1"/>
                </a:solidFill>
              </a:rPr>
              <a:t>Dziękujemy i zapraszam</a:t>
            </a:r>
          </a:p>
          <a:p>
            <a:r>
              <a:rPr lang="pl-PL" sz="7200" b="1" dirty="0">
                <a:solidFill>
                  <a:schemeClr val="bg1"/>
                </a:solidFill>
              </a:rPr>
              <a:t> do zadawania pytań</a:t>
            </a:r>
          </a:p>
        </p:txBody>
      </p:sp>
    </p:spTree>
    <p:extLst>
      <p:ext uri="{BB962C8B-B14F-4D97-AF65-F5344CB8AC3E}">
        <p14:creationId xmlns:p14="http://schemas.microsoft.com/office/powerpoint/2010/main" val="175361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Lider w likwidacji szkód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2</a:t>
            </a:fld>
            <a:endParaRPr lang="pl-PL" dirty="0"/>
          </a:p>
        </p:txBody>
      </p:sp>
      <p:pic>
        <p:nvPicPr>
          <p:cNvPr id="10" name="Obraz 9" descr="Obraz zawierający ściana, wewnątrz, sufit&#10;&#10;Opis wygenerowany przy bardzo wysokim poziomie pewności">
            <a:extLst>
              <a:ext uri="{FF2B5EF4-FFF2-40B4-BE49-F238E27FC236}">
                <a16:creationId xmlns:a16="http://schemas.microsoft.com/office/drawing/2014/main" xmlns="" id="{A8C84BA5-090F-48F8-BC6B-4BE85D3D2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344" y="951293"/>
            <a:ext cx="4184436" cy="3122233"/>
          </a:xfrm>
          <a:prstGeom prst="rect">
            <a:avLst/>
          </a:prstGeom>
        </p:spPr>
      </p:pic>
      <p:pic>
        <p:nvPicPr>
          <p:cNvPr id="16" name="Obraz 15" descr="Obraz zawierający ściana, wewnątrz, cegła, budynek&#10;&#10;Opis wygenerowany przy bardzo wysokim poziomie pewności">
            <a:extLst>
              <a:ext uri="{FF2B5EF4-FFF2-40B4-BE49-F238E27FC236}">
                <a16:creationId xmlns:a16="http://schemas.microsoft.com/office/drawing/2014/main" xmlns="" id="{254DFADB-9A4B-4FBA-A717-AD1BCB0203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05" y="1173154"/>
            <a:ext cx="3925163" cy="2943872"/>
          </a:xfrm>
          <a:prstGeom prst="rect">
            <a:avLst/>
          </a:prstGeom>
        </p:spPr>
      </p:pic>
      <p:pic>
        <p:nvPicPr>
          <p:cNvPr id="5" name="Obraz 4" descr="Obraz zawierający budynek, niebo, zewnętrzne&#10;&#10;Opis wygenerowany przy bardzo wysokim poziomie pewności">
            <a:extLst>
              <a:ext uri="{FF2B5EF4-FFF2-40B4-BE49-F238E27FC236}">
                <a16:creationId xmlns:a16="http://schemas.microsoft.com/office/drawing/2014/main" xmlns="" id="{DB40C9DA-2927-4208-9656-EC1BC8AA5F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552" y="3728743"/>
            <a:ext cx="6247253" cy="2381896"/>
          </a:xfrm>
          <a:prstGeom prst="rect">
            <a:avLst/>
          </a:prstGeom>
        </p:spPr>
      </p:pic>
      <p:pic>
        <p:nvPicPr>
          <p:cNvPr id="14" name="Obraz 13" descr="Obraz zawierający budynek, ogień, okno, przyroda&#10;&#10;Opis wygenerowany przy bardzo wysokim poziomie pewności">
            <a:extLst>
              <a:ext uri="{FF2B5EF4-FFF2-40B4-BE49-F238E27FC236}">
                <a16:creationId xmlns:a16="http://schemas.microsoft.com/office/drawing/2014/main" xmlns="" id="{4D57E77C-45AA-4664-9B52-831908B8C9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298" y="3568425"/>
            <a:ext cx="3925163" cy="261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Proces likwidacji szkody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3</a:t>
            </a:fld>
            <a:endParaRPr lang="pl-PL" dirty="0"/>
          </a:p>
        </p:txBody>
      </p:sp>
      <p:sp>
        <p:nvSpPr>
          <p:cNvPr id="7" name="Prostokąt zaokrąglony 12">
            <a:extLst>
              <a:ext uri="{FF2B5EF4-FFF2-40B4-BE49-F238E27FC236}">
                <a16:creationId xmlns:a16="http://schemas.microsoft.com/office/drawing/2014/main" xmlns="" id="{54DFFCFA-E2D4-4535-B01F-724332167949}"/>
              </a:ext>
            </a:extLst>
          </p:cNvPr>
          <p:cNvSpPr/>
          <p:nvPr/>
        </p:nvSpPr>
        <p:spPr>
          <a:xfrm>
            <a:off x="4417927" y="1419284"/>
            <a:ext cx="2057174" cy="6199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TU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17">
            <a:extLst>
              <a:ext uri="{FF2B5EF4-FFF2-40B4-BE49-F238E27FC236}">
                <a16:creationId xmlns:a16="http://schemas.microsoft.com/office/drawing/2014/main" xmlns="" id="{C089A58E-F989-4033-96C6-7147EFA3E43A}"/>
              </a:ext>
            </a:extLst>
          </p:cNvPr>
          <p:cNvSpPr/>
          <p:nvPr/>
        </p:nvSpPr>
        <p:spPr>
          <a:xfrm>
            <a:off x="4448040" y="2749964"/>
            <a:ext cx="2057174" cy="6199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INOTIS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2" name="Prostokąt zaokrąglony 20">
            <a:extLst>
              <a:ext uri="{FF2B5EF4-FFF2-40B4-BE49-F238E27FC236}">
                <a16:creationId xmlns:a16="http://schemas.microsoft.com/office/drawing/2014/main" xmlns="" id="{9A87FC26-C254-41F4-8188-8658ACDFE1F2}"/>
              </a:ext>
            </a:extLst>
          </p:cNvPr>
          <p:cNvSpPr/>
          <p:nvPr/>
        </p:nvSpPr>
        <p:spPr>
          <a:xfrm>
            <a:off x="4448040" y="4061740"/>
            <a:ext cx="2057174" cy="6199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RZECZOZNAWCA</a:t>
            </a:r>
            <a:endParaRPr lang="pl-PL" dirty="0"/>
          </a:p>
        </p:txBody>
      </p:sp>
      <p:sp>
        <p:nvSpPr>
          <p:cNvPr id="14" name="Prostokąt zaokrąglony 24">
            <a:extLst>
              <a:ext uri="{FF2B5EF4-FFF2-40B4-BE49-F238E27FC236}">
                <a16:creationId xmlns:a16="http://schemas.microsoft.com/office/drawing/2014/main" xmlns="" id="{6E90E95B-8D2C-4997-8F0D-AE9E6D4FCFF1}"/>
              </a:ext>
            </a:extLst>
          </p:cNvPr>
          <p:cNvSpPr/>
          <p:nvPr/>
        </p:nvSpPr>
        <p:spPr>
          <a:xfrm>
            <a:off x="4455750" y="5291979"/>
            <a:ext cx="2057174" cy="6199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Poszkodowany</a:t>
            </a:r>
            <a:endParaRPr lang="pl-PL" dirty="0"/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xmlns="" id="{45546550-63E0-421F-98D9-5A8F8716DB7F}"/>
              </a:ext>
            </a:extLst>
          </p:cNvPr>
          <p:cNvCxnSpPr>
            <a:cxnSpLocks/>
          </p:cNvCxnSpPr>
          <p:nvPr/>
        </p:nvCxnSpPr>
        <p:spPr>
          <a:xfrm>
            <a:off x="4766531" y="2069672"/>
            <a:ext cx="0" cy="69490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xmlns="" id="{65FE9E9A-CEEB-4D3F-95F0-DD26B9DC3769}"/>
              </a:ext>
            </a:extLst>
          </p:cNvPr>
          <p:cNvCxnSpPr>
            <a:cxnSpLocks/>
          </p:cNvCxnSpPr>
          <p:nvPr/>
        </p:nvCxnSpPr>
        <p:spPr>
          <a:xfrm>
            <a:off x="4791895" y="3394471"/>
            <a:ext cx="0" cy="69184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xmlns="" id="{02C5722F-5FEC-4867-8517-EDA6EA040FE7}"/>
              </a:ext>
            </a:extLst>
          </p:cNvPr>
          <p:cNvCxnSpPr>
            <a:cxnSpLocks/>
          </p:cNvCxnSpPr>
          <p:nvPr/>
        </p:nvCxnSpPr>
        <p:spPr>
          <a:xfrm>
            <a:off x="4816489" y="4689918"/>
            <a:ext cx="0" cy="61030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xmlns="" id="{2EB6569C-04E3-4FD5-A490-61AAD5D55B28}"/>
              </a:ext>
            </a:extLst>
          </p:cNvPr>
          <p:cNvCxnSpPr>
            <a:cxnSpLocks/>
          </p:cNvCxnSpPr>
          <p:nvPr/>
        </p:nvCxnSpPr>
        <p:spPr>
          <a:xfrm flipV="1">
            <a:off x="6096000" y="2021666"/>
            <a:ext cx="0" cy="7019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xmlns="" id="{292DD4D4-6C62-4289-BD68-2847A75B7D5F}"/>
              </a:ext>
            </a:extLst>
          </p:cNvPr>
          <p:cNvCxnSpPr>
            <a:cxnSpLocks/>
          </p:cNvCxnSpPr>
          <p:nvPr/>
        </p:nvCxnSpPr>
        <p:spPr>
          <a:xfrm flipV="1">
            <a:off x="6096000" y="3349040"/>
            <a:ext cx="0" cy="7019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>
            <a:extLst>
              <a:ext uri="{FF2B5EF4-FFF2-40B4-BE49-F238E27FC236}">
                <a16:creationId xmlns:a16="http://schemas.microsoft.com/office/drawing/2014/main" xmlns="" id="{1B4597E8-D251-41C9-A8EC-DED8747274A5}"/>
              </a:ext>
            </a:extLst>
          </p:cNvPr>
          <p:cNvCxnSpPr>
            <a:cxnSpLocks/>
          </p:cNvCxnSpPr>
          <p:nvPr/>
        </p:nvCxnSpPr>
        <p:spPr>
          <a:xfrm flipV="1">
            <a:off x="6096000" y="4664122"/>
            <a:ext cx="0" cy="61030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ytuł 1">
            <a:extLst>
              <a:ext uri="{FF2B5EF4-FFF2-40B4-BE49-F238E27FC236}">
                <a16:creationId xmlns:a16="http://schemas.microsoft.com/office/drawing/2014/main" xmlns="" id="{F1D9C3FF-8192-4479-AC49-1318E92C9241}"/>
              </a:ext>
            </a:extLst>
          </p:cNvPr>
          <p:cNvSpPr txBox="1">
            <a:spLocks/>
          </p:cNvSpPr>
          <p:nvPr/>
        </p:nvSpPr>
        <p:spPr>
          <a:xfrm>
            <a:off x="1011508" y="1846243"/>
            <a:ext cx="2991516" cy="6604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1. Przekazanie zlecenia</a:t>
            </a:r>
          </a:p>
        </p:txBody>
      </p:sp>
      <p:sp>
        <p:nvSpPr>
          <p:cNvPr id="48" name="Tytuł 1">
            <a:extLst>
              <a:ext uri="{FF2B5EF4-FFF2-40B4-BE49-F238E27FC236}">
                <a16:creationId xmlns:a16="http://schemas.microsoft.com/office/drawing/2014/main" xmlns="" id="{DCE7C9D0-4552-4F0D-A116-1D01C91AEEBF}"/>
              </a:ext>
            </a:extLst>
          </p:cNvPr>
          <p:cNvSpPr txBox="1">
            <a:spLocks/>
          </p:cNvSpPr>
          <p:nvPr/>
        </p:nvSpPr>
        <p:spPr>
          <a:xfrm>
            <a:off x="1189341" y="3401890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2. Analiza i wybór eksperta</a:t>
            </a:r>
          </a:p>
        </p:txBody>
      </p:sp>
      <p:sp>
        <p:nvSpPr>
          <p:cNvPr id="49" name="Tytuł 1">
            <a:extLst>
              <a:ext uri="{FF2B5EF4-FFF2-40B4-BE49-F238E27FC236}">
                <a16:creationId xmlns:a16="http://schemas.microsoft.com/office/drawing/2014/main" xmlns="" id="{225D8460-D9D8-4CD6-95E3-1C7C7803E7E3}"/>
              </a:ext>
            </a:extLst>
          </p:cNvPr>
          <p:cNvSpPr txBox="1">
            <a:spLocks/>
          </p:cNvSpPr>
          <p:nvPr/>
        </p:nvSpPr>
        <p:spPr>
          <a:xfrm>
            <a:off x="987055" y="4567580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3. Oględziny i wycena</a:t>
            </a:r>
          </a:p>
        </p:txBody>
      </p:sp>
      <p:sp>
        <p:nvSpPr>
          <p:cNvPr id="51" name="Tytuł 1">
            <a:extLst>
              <a:ext uri="{FF2B5EF4-FFF2-40B4-BE49-F238E27FC236}">
                <a16:creationId xmlns:a16="http://schemas.microsoft.com/office/drawing/2014/main" xmlns="" id="{0B354BBB-7F25-44B4-B64F-C06425A7E46B}"/>
              </a:ext>
            </a:extLst>
          </p:cNvPr>
          <p:cNvSpPr txBox="1">
            <a:spLocks/>
          </p:cNvSpPr>
          <p:nvPr/>
        </p:nvSpPr>
        <p:spPr>
          <a:xfrm>
            <a:off x="6648458" y="1871183"/>
            <a:ext cx="2991516" cy="6604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6. Przekazanie zlecenia</a:t>
            </a:r>
          </a:p>
        </p:txBody>
      </p:sp>
      <p:sp>
        <p:nvSpPr>
          <p:cNvPr id="52" name="Tytuł 1">
            <a:extLst>
              <a:ext uri="{FF2B5EF4-FFF2-40B4-BE49-F238E27FC236}">
                <a16:creationId xmlns:a16="http://schemas.microsoft.com/office/drawing/2014/main" xmlns="" id="{4E6318F3-4034-4599-BF64-4226446BD8D2}"/>
              </a:ext>
            </a:extLst>
          </p:cNvPr>
          <p:cNvSpPr txBox="1">
            <a:spLocks/>
          </p:cNvSpPr>
          <p:nvPr/>
        </p:nvSpPr>
        <p:spPr>
          <a:xfrm>
            <a:off x="6877185" y="3245732"/>
            <a:ext cx="5026615" cy="652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000" dirty="0"/>
              <a:t>5. Weryfikacja i wyliczenie </a:t>
            </a:r>
          </a:p>
          <a:p>
            <a:pPr algn="l"/>
            <a:r>
              <a:rPr lang="pl-PL" sz="2000" dirty="0"/>
              <a:t>    kosztorysu naprawy </a:t>
            </a:r>
          </a:p>
        </p:txBody>
      </p:sp>
      <p:sp>
        <p:nvSpPr>
          <p:cNvPr id="53" name="Tytuł 1">
            <a:extLst>
              <a:ext uri="{FF2B5EF4-FFF2-40B4-BE49-F238E27FC236}">
                <a16:creationId xmlns:a16="http://schemas.microsoft.com/office/drawing/2014/main" xmlns="" id="{96CEE6C4-AE44-4238-9F9B-1C79089E9A28}"/>
              </a:ext>
            </a:extLst>
          </p:cNvPr>
          <p:cNvSpPr txBox="1">
            <a:spLocks/>
          </p:cNvSpPr>
          <p:nvPr/>
        </p:nvSpPr>
        <p:spPr>
          <a:xfrm>
            <a:off x="6846169" y="4626863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4. Przekazanie materiałów</a:t>
            </a:r>
          </a:p>
        </p:txBody>
      </p:sp>
    </p:spTree>
    <p:extLst>
      <p:ext uri="{BB962C8B-B14F-4D97-AF65-F5344CB8AC3E}">
        <p14:creationId xmlns:p14="http://schemas.microsoft.com/office/powerpoint/2010/main" val="4025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 err="1"/>
              <a:t>Inotis</a:t>
            </a:r>
            <a:r>
              <a:rPr lang="pl-PL" sz="3600" b="1" dirty="0"/>
              <a:t> w skrócie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4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Realizujemy ponad </a:t>
            </a:r>
            <a:r>
              <a:rPr lang="pl-PL" sz="2800" b="1" dirty="0"/>
              <a:t>50.000 </a:t>
            </a:r>
            <a:r>
              <a:rPr lang="pl-PL" sz="2800" dirty="0"/>
              <a:t>szkód każdego roku.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2098048"/>
            <a:ext cx="11419060" cy="6996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/>
              <a:t>Umowy</a:t>
            </a:r>
            <a:r>
              <a:rPr lang="pl-PL" sz="2800" dirty="0"/>
              <a:t> z większością TU na obsługę szkód majątkowych, komunikacyjnych i korporacyjnych.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17838" y="2831035"/>
            <a:ext cx="10932040" cy="1083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/>
              <a:t>350 rzeczoznawców</a:t>
            </a:r>
            <a:r>
              <a:rPr lang="pl-PL" sz="2800" dirty="0"/>
              <a:t> terenowych w całej Polsce, </a:t>
            </a:r>
          </a:p>
          <a:p>
            <a:pPr algn="l"/>
            <a:r>
              <a:rPr lang="pl-PL" sz="2800" b="1" dirty="0"/>
              <a:t>34 etatowych pracowników </a:t>
            </a:r>
            <a:r>
              <a:rPr lang="pl-PL" sz="2800" dirty="0"/>
              <a:t>w centrali w Bydgoszczy.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517837" y="4200800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Własny system informatyczny EPRIL do </a:t>
            </a:r>
            <a:r>
              <a:rPr lang="pl-PL" sz="2800" b="1" dirty="0"/>
              <a:t>elektronicznej obsługi zleceń.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xmlns="" id="{CA6AE460-839F-4821-B849-CEA1D1EEBF8C}"/>
              </a:ext>
            </a:extLst>
          </p:cNvPr>
          <p:cNvSpPr txBox="1">
            <a:spLocks/>
          </p:cNvSpPr>
          <p:nvPr/>
        </p:nvSpPr>
        <p:spPr>
          <a:xfrm>
            <a:off x="527776" y="4945173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Firma działa od 2005 roku i obecnie wiodąca firma w likwidacji szkód w Polsce.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0060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/>
          <p:nvPr/>
        </p:nvSpPr>
        <p:spPr>
          <a:xfrm>
            <a:off x="491262" y="58231"/>
            <a:ext cx="11412538" cy="6751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tx1"/>
                </a:solidFill>
              </a:rPr>
              <a:t>ZAKRES LIKWIDACJI SZKÓD W POSZCZEGÓLNYCH DZIAŁACH</a:t>
            </a:r>
            <a:endParaRPr lang="pl-PL" sz="900" b="1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zleceń komunikacyjnych: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pojazdy lądowe z wyłączeniem pojazdów szynowych np. samochody osobowe, ciężarowe, autobusy,  przyczepy, naczepy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sprzęt pływający śródlądowy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maszyny rolnicze np. kombajny, ciągniki, prasy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transport bliski np. wózki widłowe, magazynowe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typowe, jezdne maszyny budowlane np. koparki, spychacze, walce, </a:t>
            </a:r>
            <a:r>
              <a:rPr lang="pl-PL" sz="1600" dirty="0" err="1">
                <a:solidFill>
                  <a:schemeClr val="tx1"/>
                </a:solidFill>
              </a:rPr>
              <a:t>wozidła</a:t>
            </a:r>
            <a:r>
              <a:rPr lang="pl-PL" sz="1600" dirty="0">
                <a:solidFill>
                  <a:schemeClr val="tx1"/>
                </a:solidFill>
              </a:rPr>
              <a:t> 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likwidacja merytoryczna szkód komunikacyjnych</a:t>
            </a:r>
          </a:p>
          <a:p>
            <a:pPr marL="342900" indent="-342900">
              <a:buAutoNum type="arabicPeriod"/>
            </a:pPr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zleceń majątkowych masowych (likwidacja techniczna typowych szkód):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 budynki mieszkalne, niemieszkalne i rolne o szacunkowej wartości szkody do 100.000 zł z wyłączeniem budynków przemysłowych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budynki przemysłowe o szacunkowej wartości szkody do 10.000 zł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drewniane budynki, stanowiące część gospodarstwa rolnego np. stodoły, obory, stajnie, garaże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wyposażenie mieszkań oraz biur np. meble, niespecjalistyczny sprzęt komputerowy, sprzęt RTV AGD,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ruchomości domowe, rzeczy osobiste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 instalacje mieszkań, biur i budynków niemieszkalnych np. instalacje elektryczne, </a:t>
            </a:r>
            <a:r>
              <a:rPr lang="pl-PL" sz="1600" dirty="0" err="1">
                <a:solidFill>
                  <a:schemeClr val="tx1"/>
                </a:solidFill>
              </a:rPr>
              <a:t>wod</a:t>
            </a:r>
            <a:r>
              <a:rPr lang="pl-PL" sz="1600" dirty="0">
                <a:solidFill>
                  <a:schemeClr val="tx1"/>
                </a:solidFill>
              </a:rPr>
              <a:t> – </a:t>
            </a:r>
            <a:r>
              <a:rPr lang="pl-PL" sz="1600" dirty="0" err="1">
                <a:solidFill>
                  <a:schemeClr val="tx1"/>
                </a:solidFill>
              </a:rPr>
              <a:t>kan</a:t>
            </a:r>
            <a:r>
              <a:rPr lang="pl-PL" sz="1600" dirty="0">
                <a:solidFill>
                  <a:schemeClr val="tx1"/>
                </a:solidFill>
              </a:rPr>
              <a:t>, CO, gaz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obiekty  małej architektury – płoty, bramy, nagrobki, altany, ogrody, drzewa, krzewy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środki obrotowe, zapasy, towary, zbiory, części zapasowe o szacunkowej wartości szkody do 50.000 zł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uprawy, płody rolne i inwentarz żywy, bytowanie zwierząt </a:t>
            </a:r>
          </a:p>
          <a:p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DLS: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pozostałe maszyny i pojazdy,  które nie są uwzględnione w szkodach komunikacyjnych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uszkodzenia konstrukcyjne budynków mieszkalnych i niemieszkalnych  (filary, ściany nośne, ściany z wyłączeniem dachów)  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pozostałe szkody majątkowe, które nie są uwzględnione w szkodach majątkowych masowych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likwidacja merytoryczna 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szkody likwidowane z OC wykonawcy, budowlano-montażowe,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616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6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931842" y="1488550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7200" b="1" dirty="0">
                <a:solidFill>
                  <a:schemeClr val="bg1"/>
                </a:solidFill>
              </a:rPr>
              <a:t>Współpraca przy likwidacji</a:t>
            </a:r>
          </a:p>
          <a:p>
            <a:endParaRPr lang="pl-PL" sz="3600" b="1" dirty="0">
              <a:solidFill>
                <a:schemeClr val="bg1"/>
              </a:solidFill>
            </a:endParaRPr>
          </a:p>
          <a:p>
            <a:r>
              <a:rPr lang="pl-PL" sz="6000" dirty="0">
                <a:solidFill>
                  <a:schemeClr val="bg1"/>
                </a:solidFill>
              </a:rPr>
              <a:t>O co chodzi? </a:t>
            </a:r>
            <a:r>
              <a:rPr lang="pl-PL" sz="60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pl-P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7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Współpraca w skrócie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7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83459" y="3760854"/>
            <a:ext cx="10271760" cy="98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Kurs trwa od 2 do 8 tygodni w zależności od dostępności osób</a:t>
            </a:r>
          </a:p>
          <a:p>
            <a:r>
              <a:rPr lang="pl-PL" sz="2800" dirty="0"/>
              <a:t>oraz szybkości w przyswajaniu wiedzy odnośnie kosztorysowania.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xmlns="" id="{28F0107B-3566-45A1-B6D9-F14FE595C4D5}"/>
              </a:ext>
            </a:extLst>
          </p:cNvPr>
          <p:cNvSpPr txBox="1">
            <a:spLocks/>
          </p:cNvSpPr>
          <p:nvPr/>
        </p:nvSpPr>
        <p:spPr>
          <a:xfrm>
            <a:off x="1083459" y="1377365"/>
            <a:ext cx="10271760" cy="119312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Proponujemy </a:t>
            </a:r>
            <a:r>
              <a:rPr lang="pl-PL" sz="2800" b="1" dirty="0"/>
              <a:t>odpłatne</a:t>
            </a:r>
            <a:r>
              <a:rPr lang="pl-PL" sz="2800" dirty="0"/>
              <a:t> wykonywanie </a:t>
            </a:r>
            <a:r>
              <a:rPr lang="pl-PL" sz="2800" b="1" dirty="0"/>
              <a:t>kosztorysów</a:t>
            </a:r>
            <a:r>
              <a:rPr lang="pl-PL" sz="2800" dirty="0"/>
              <a:t> uszkodzonego mienia stosownie do wiedzy i doświadczenia danej osoby, </a:t>
            </a:r>
            <a:br>
              <a:rPr lang="pl-PL" sz="2800" dirty="0"/>
            </a:br>
            <a:r>
              <a:rPr lang="pl-PL" sz="2800" dirty="0"/>
              <a:t>rozliczane na bazie umowy zlecenia lub faktury.</a:t>
            </a:r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xmlns="" id="{28F9522E-6D49-475F-A939-BDB62E26F150}"/>
              </a:ext>
            </a:extLst>
          </p:cNvPr>
          <p:cNvSpPr txBox="1">
            <a:spLocks/>
          </p:cNvSpPr>
          <p:nvPr/>
        </p:nvSpPr>
        <p:spPr>
          <a:xfrm>
            <a:off x="960120" y="2751554"/>
            <a:ext cx="10271760" cy="82933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Zapewniamy </a:t>
            </a:r>
            <a:r>
              <a:rPr lang="pl-PL" sz="2800" b="1" dirty="0"/>
              <a:t>bezpłatny</a:t>
            </a:r>
            <a:r>
              <a:rPr lang="pl-PL" sz="2800" dirty="0"/>
              <a:t> kurs szkoleniowy dla osób, </a:t>
            </a:r>
            <a:br>
              <a:rPr lang="pl-PL" sz="2800" dirty="0"/>
            </a:br>
            <a:r>
              <a:rPr lang="pl-PL" sz="2800" dirty="0"/>
              <a:t>które chcą nauczyć się i/lub utrwalić wiedzę kosztorysową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xmlns="" id="{D4C1F491-892D-4709-A920-E87A689F699C}"/>
              </a:ext>
            </a:extLst>
          </p:cNvPr>
          <p:cNvSpPr txBox="1">
            <a:spLocks/>
          </p:cNvSpPr>
          <p:nvPr/>
        </p:nvSpPr>
        <p:spPr>
          <a:xfrm>
            <a:off x="1050652" y="4929645"/>
            <a:ext cx="10271760" cy="98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Kurs oraz wykonywanie kosztorysów odbywa się </a:t>
            </a:r>
            <a:r>
              <a:rPr lang="pl-PL" sz="2800" b="1" dirty="0"/>
              <a:t>zdalnie </a:t>
            </a:r>
            <a:r>
              <a:rPr lang="pl-PL" sz="2800" dirty="0"/>
              <a:t>w systemie </a:t>
            </a:r>
            <a:r>
              <a:rPr lang="pl-PL" sz="2800" dirty="0" err="1"/>
              <a:t>SeKo</a:t>
            </a:r>
            <a:r>
              <a:rPr lang="pl-PL" sz="2800" dirty="0"/>
              <a:t> Prix do którego zapewniamy </a:t>
            </a:r>
            <a:r>
              <a:rPr lang="pl-PL" sz="2800" b="1" dirty="0"/>
              <a:t>bezpłatny </a:t>
            </a:r>
            <a:r>
              <a:rPr lang="pl-PL" sz="2800" dirty="0"/>
              <a:t>dostęp.</a:t>
            </a:r>
          </a:p>
        </p:txBody>
      </p:sp>
    </p:spTree>
    <p:extLst>
      <p:ext uri="{BB962C8B-B14F-4D97-AF65-F5344CB8AC3E}">
        <p14:creationId xmlns:p14="http://schemas.microsoft.com/office/powerpoint/2010/main" val="38839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Kogo szukamy?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8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Otwartych i chętnych do nauki osób z Wydziału Budownictwa.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10"/>
            <a:ext cx="11050864" cy="699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Które chcą podjąć współpracę przy likwidacji szkód.</a:t>
            </a:r>
          </a:p>
        </p:txBody>
      </p:sp>
      <p:pic>
        <p:nvPicPr>
          <p:cNvPr id="5" name="Obraz 4" descr="Obraz zawierający osoba, budynek, zewnętrzne, kobieta&#10;&#10;Opis wygenerowany przy bardzo wysokim poziomie pewności">
            <a:extLst>
              <a:ext uri="{FF2B5EF4-FFF2-40B4-BE49-F238E27FC236}">
                <a16:creationId xmlns:a16="http://schemas.microsoft.com/office/drawing/2014/main" xmlns="" id="{27E22609-9B05-4409-B62F-8D218BC45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304320"/>
            <a:ext cx="4212878" cy="28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9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Co oferujemy?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9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Dużą dawkę praktycznej wiedzy.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08"/>
            <a:ext cx="10566723" cy="83326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Wynagrodzenie 20 zł brutto od kosztorysu przy umowie zlecenia </a:t>
            </a:r>
            <a:br>
              <a:rPr lang="pl-PL" sz="2800" dirty="0"/>
            </a:br>
            <a:r>
              <a:rPr lang="pl-PL" sz="2800" dirty="0"/>
              <a:t>lub 20  zł netto przy rozliczaniu się na fakturę.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469265" y="3001397"/>
            <a:ext cx="11311609" cy="5073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Pracę na etat lub pracę dodatkową w ilości i czasie preferowaną przez daną osobę. </a:t>
            </a:r>
            <a:endParaRPr lang="pl-PL" sz="2800" b="1" dirty="0"/>
          </a:p>
        </p:txBody>
      </p:sp>
      <p:graphicFrame>
        <p:nvGraphicFramePr>
          <p:cNvPr id="13" name="Obiekt 12">
            <a:extLst>
              <a:ext uri="{FF2B5EF4-FFF2-40B4-BE49-F238E27FC236}">
                <a16:creationId xmlns:a16="http://schemas.microsoft.com/office/drawing/2014/main" xmlns="" id="{21DE18DC-E5D8-4567-B49B-994BC68F47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321245"/>
              </p:ext>
            </p:extLst>
          </p:nvPr>
        </p:nvGraphicFramePr>
        <p:xfrm>
          <a:off x="2590979" y="4878537"/>
          <a:ext cx="2225569" cy="196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Obiekt powłoki pakowarki" showAsIcon="1" r:id="rId5" imgW="914400" imgH="806311" progId="Package">
                  <p:embed/>
                </p:oleObj>
              </mc:Choice>
              <mc:Fallback>
                <p:oleObj name="Obiekt powłoki pakowarki" showAsIcon="1" r:id="rId5" imgW="914400" imgH="806311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979" y="4878537"/>
                        <a:ext cx="2225569" cy="1962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iekt 13">
            <a:extLst>
              <a:ext uri="{FF2B5EF4-FFF2-40B4-BE49-F238E27FC236}">
                <a16:creationId xmlns:a16="http://schemas.microsoft.com/office/drawing/2014/main" xmlns="" id="{CC28DD43-3DF4-46B0-B98A-D62FC902FB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983660"/>
              </p:ext>
            </p:extLst>
          </p:nvPr>
        </p:nvGraphicFramePr>
        <p:xfrm>
          <a:off x="5680620" y="4878536"/>
          <a:ext cx="2225569" cy="1962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Obiekt powłoki pakowarki" showAsIcon="1" r:id="rId7" imgW="914400" imgH="806311" progId="Package">
                  <p:embed/>
                </p:oleObj>
              </mc:Choice>
              <mc:Fallback>
                <p:oleObj name="Obiekt powłoki pakowarki" showAsIcon="1" r:id="rId7" imgW="914400" imgH="806311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80620" y="4878536"/>
                        <a:ext cx="2225569" cy="1962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ytuł 1">
            <a:extLst>
              <a:ext uri="{FF2B5EF4-FFF2-40B4-BE49-F238E27FC236}">
                <a16:creationId xmlns:a16="http://schemas.microsoft.com/office/drawing/2014/main" xmlns="" id="{A3709843-235B-4BFC-98B0-0A59D793008C}"/>
              </a:ext>
            </a:extLst>
          </p:cNvPr>
          <p:cNvSpPr txBox="1">
            <a:spLocks/>
          </p:cNvSpPr>
          <p:nvPr/>
        </p:nvSpPr>
        <p:spPr>
          <a:xfrm>
            <a:off x="530727" y="3689573"/>
            <a:ext cx="11311609" cy="5073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Średnie miesięczne zarobki kosztorysantów zewnętrznych 1.000 - 4.000 zł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760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5544</TotalTime>
  <Words>569</Words>
  <Application>Microsoft Office PowerPoint</Application>
  <PresentationFormat>Panoramiczny</PresentationFormat>
  <Paragraphs>104</Paragraphs>
  <Slides>12</Slides>
  <Notes>12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Motyw pakietu Office</vt:lpstr>
      <vt:lpstr>Obiekt powłoki pakowarki</vt:lpstr>
      <vt:lpstr>Prezentacja programu PowerPoint</vt:lpstr>
      <vt:lpstr>Lider w likwidacji szkód</vt:lpstr>
      <vt:lpstr>Proces likwidacji szkody</vt:lpstr>
      <vt:lpstr>Inotis w skrócie</vt:lpstr>
      <vt:lpstr>Prezentacja programu PowerPoint</vt:lpstr>
      <vt:lpstr>Prezentacja programu PowerPoint</vt:lpstr>
      <vt:lpstr>Współpraca w skrócie</vt:lpstr>
      <vt:lpstr>Kogo szukamy?</vt:lpstr>
      <vt:lpstr>Co oferujemy?</vt:lpstr>
      <vt:lpstr>Dalsze kroki?</vt:lpstr>
      <vt:lpstr>Kontakt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Wojtczak</dc:creator>
  <cp:lastModifiedBy>Iwona Kochanowska</cp:lastModifiedBy>
  <cp:revision>441</cp:revision>
  <dcterms:created xsi:type="dcterms:W3CDTF">2016-06-19T15:08:40Z</dcterms:created>
  <dcterms:modified xsi:type="dcterms:W3CDTF">2022-03-07T07:07:54Z</dcterms:modified>
</cp:coreProperties>
</file>